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sldIdLst>
    <p:sldId id="257" r:id="rId5"/>
    <p:sldId id="258" r:id="rId6"/>
    <p:sldId id="266" r:id="rId7"/>
    <p:sldId id="267" r:id="rId8"/>
    <p:sldId id="265" r:id="rId9"/>
    <p:sldId id="268" r:id="rId10"/>
    <p:sldId id="273" r:id="rId11"/>
    <p:sldId id="269" r:id="rId12"/>
    <p:sldId id="270" r:id="rId13"/>
    <p:sldId id="276" r:id="rId14"/>
    <p:sldId id="277" r:id="rId15"/>
    <p:sldId id="271" r:id="rId16"/>
    <p:sldId id="274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81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21" autoAdjust="0"/>
    <p:restoredTop sz="96327"/>
  </p:normalViewPr>
  <p:slideViewPr>
    <p:cSldViewPr snapToGrid="0" snapToObjects="1" showGuides="1">
      <p:cViewPr varScale="1">
        <p:scale>
          <a:sx n="67" d="100"/>
          <a:sy n="67" d="100"/>
        </p:scale>
        <p:origin x="476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FBC6F-60D1-324A-B103-11AFC00BC766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FEDAF-1DB9-BF49-A9D4-66001248A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73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FEDAF-1DB9-BF49-A9D4-66001248A57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056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FEDAF-1DB9-BF49-A9D4-66001248A57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517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FEDAF-1DB9-BF49-A9D4-66001248A57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78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FEDAF-1DB9-BF49-A9D4-66001248A57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63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FEDAF-1DB9-BF49-A9D4-66001248A57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90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FEDAF-1DB9-BF49-A9D4-66001248A57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94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FEDAF-1DB9-BF49-A9D4-66001248A57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4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FEDAF-1DB9-BF49-A9D4-66001248A57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62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FEDAF-1DB9-BF49-A9D4-66001248A57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66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FEDAF-1DB9-BF49-A9D4-66001248A57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65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08DD9-815B-BA46-B01C-98716493C9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F0E98E-D10F-8F44-BC44-4FCED57E38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EBE0B-260E-694F-BCC1-0B0793C51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2F8D5-A240-C047-8177-D27B5BDFF93B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728454-D479-004B-B694-3F79FA917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3B8FD-78EB-B84F-8DEA-ACE0D3A0A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5854F-C07E-E644-8F6B-48145C759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144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9C9AC-3A60-0C47-BDD1-F2000178E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DE64A4-5969-E245-8E82-437A2DF0CB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EF2B91-F111-B049-B373-DFF32F558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2F8D5-A240-C047-8177-D27B5BDFF93B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36EC82-0FE6-F949-8229-539AAAE62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A19F2-0507-134A-946F-55D6F84C6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5854F-C07E-E644-8F6B-48145C759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949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EA69B8-F1ED-504A-9260-4CD537BC61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C46725-C8D5-064E-BE26-69A91F87C8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A16E6-6A3C-E64F-8FDE-96949C51C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2F8D5-A240-C047-8177-D27B5BDFF93B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505B97-13ED-554D-9960-658A5EE2E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F97D5-00CD-7F41-A855-CE7E067E8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5854F-C07E-E644-8F6B-48145C759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533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5AC76-C971-CF4C-B4EA-83A9BBCB2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32F27-FD65-5B46-9A91-EDD8DB7C5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5BCBD-E9B8-A34B-A2F2-D03C3597E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2F8D5-A240-C047-8177-D27B5BDFF93B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51487B-797B-344D-97FD-DA1187669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73414-6FD6-DD45-A458-B170C16B7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5854F-C07E-E644-8F6B-48145C759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361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75ED4-E02B-3141-BC62-C2299FD3D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2B3386-CB14-4A4B-88DE-F60511718D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64C9E3-981B-B947-BF22-35CF92F3B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2F8D5-A240-C047-8177-D27B5BDFF93B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C5CED-9592-1A4E-8EAF-84C9BEC06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F68C18-CF11-3F41-8D8C-6E444F97C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5854F-C07E-E644-8F6B-48145C759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573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5D64D-E7A0-6245-8F2F-37C4D52F1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CC71B-D0EF-2141-BF98-83F64BE327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20A9C6-AEFA-CF4E-BAE6-83490D14DA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0C45D5-65C0-C540-A817-7BEAB7248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2F8D5-A240-C047-8177-D27B5BDFF93B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934639-400B-8C4C-AFF7-F1A9C4226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794CC2-5AD7-4C4B-BF2A-1BC50BFC5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5854F-C07E-E644-8F6B-48145C759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280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B50F4-7D34-3B4F-8A3C-44F3D69CB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1EDB62-6730-4746-8C89-B04833035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82B3B9-D9A7-334D-8BBB-5D970AADEB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AD572C-DF3A-1640-809C-BC97AD73C4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6D3BA2-D684-E148-8DBE-51961EA401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4DF642-04E3-5545-8C65-3174D5594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2F8D5-A240-C047-8177-D27B5BDFF93B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E7FAEC-5D46-C045-87D0-25FCE9A6F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4FFDC4-45E4-234F-A02F-A7C906933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5854F-C07E-E644-8F6B-48145C759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24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7B4BB-C457-6A4F-8568-914BE6D8C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F97E28-8698-6444-89F9-D1518C2C0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2F8D5-A240-C047-8177-D27B5BDFF93B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E9AD55-04B9-6949-B155-1513E81A0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3203C0-A35A-E349-9263-6D59BC423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5854F-C07E-E644-8F6B-48145C759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15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17FB5A-0FAA-F940-A81E-BE060B0EC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2F8D5-A240-C047-8177-D27B5BDFF93B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F55CF9-B633-4244-A6B4-A4875A65C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5F462D-0FC5-7F45-8B70-7B9F95CB8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5854F-C07E-E644-8F6B-48145C759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57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178BF-4DBF-1345-BED7-BF9797DFD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63F1D-0811-5745-87E5-E4336F8C2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704D46-D349-5342-9B2D-66B1DF3120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7FCA3D-FF47-2443-AFD5-59575100E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2F8D5-A240-C047-8177-D27B5BDFF93B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EB09C2-3D5A-F743-BFF7-C213B4B94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CEA1E-15FD-5047-8175-5A1E5831B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5854F-C07E-E644-8F6B-48145C759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97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E3731-4D69-7B49-9DCE-6A5931F13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20B468-B2D8-324D-B51D-848B0AD92A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864BD8-7CCA-4348-972B-2AC02EE34E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E44B85-D45B-274F-8CDE-431BBF463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2F8D5-A240-C047-8177-D27B5BDFF93B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4878DA-6642-6845-874F-B7F024880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67023E-C98A-2643-B572-653EF8A01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5854F-C07E-E644-8F6B-48145C759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4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E99551-8326-7A46-9FED-EBBD5BB02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CE02A-4730-1B4E-9320-6CEBE45F2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822B1-E999-F14C-A7D3-4C2AC45165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2F8D5-A240-C047-8177-D27B5BDFF93B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F07E7-963B-D749-9611-BBAD67BD1C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842B0-8356-2F40-A31F-289A73911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5854F-C07E-E644-8F6B-48145C759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49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hyperlink" Target="https://www.bristol.gov.uk/streets-travel/bristol-caz/charges-and-checker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bristol.gov.uk/caz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travelwest.info/for-businesses/surveys-awards-challenge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1DED2-78BD-554E-9DA0-0D685083A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8AA101-DBE7-FB45-8431-265CB96500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0" y="1"/>
            <a:ext cx="12197953" cy="6857999"/>
          </a:xfrm>
        </p:spPr>
      </p:pic>
    </p:spTree>
    <p:extLst>
      <p:ext uri="{BB962C8B-B14F-4D97-AF65-F5344CB8AC3E}">
        <p14:creationId xmlns:p14="http://schemas.microsoft.com/office/powerpoint/2010/main" val="109868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4120A-1CF6-4E4A-8A9A-BCD9F610B0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C2748E-E789-044F-8BB3-67B5DE4DE8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50DC6B-98D8-784D-8622-1DB1EA6FEA2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673"/>
            <a:ext cx="12191999" cy="68546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171653-FF5A-B14C-A6E9-1A79D6D38E73}"/>
              </a:ext>
            </a:extLst>
          </p:cNvPr>
          <p:cNvSpPr txBox="1"/>
          <p:nvPr/>
        </p:nvSpPr>
        <p:spPr>
          <a:xfrm>
            <a:off x="0" y="353647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3981AB"/>
                </a:solidFill>
                <a:latin typeface="Rockwell" panose="02060603020205020403" pitchFamily="18" charset="77"/>
              </a:rPr>
              <a:t>Raising awareness</a:t>
            </a:r>
          </a:p>
        </p:txBody>
      </p:sp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773E36A2-FCA9-41B9-A0DD-29EB3F7CB1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2"/>
            <a:ext cx="12184093" cy="685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42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1EF69D33-D54A-49B2-AEF5-3202FEC6E9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782" r="1124" b="7539"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906E104-30EE-415D-90B1-CE44AF43D604}"/>
              </a:ext>
            </a:extLst>
          </p:cNvPr>
          <p:cNvGrpSpPr/>
          <p:nvPr/>
        </p:nvGrpSpPr>
        <p:grpSpPr>
          <a:xfrm>
            <a:off x="367305" y="1676400"/>
            <a:ext cx="11293686" cy="4729087"/>
            <a:chOff x="367305" y="2165941"/>
            <a:chExt cx="10124597" cy="4239546"/>
          </a:xfrm>
        </p:grpSpPr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1859A758-5566-4F2D-A8A8-A28CBAD986B5}"/>
                </a:ext>
              </a:extLst>
            </p:cNvPr>
            <p:cNvSpPr/>
            <p:nvPr/>
          </p:nvSpPr>
          <p:spPr bwMode="auto">
            <a:xfrm>
              <a:off x="367305" y="2165941"/>
              <a:ext cx="6969807" cy="1330501"/>
            </a:xfrm>
            <a:prstGeom prst="rightArrow">
              <a:avLst/>
            </a:prstGeom>
            <a:solidFill>
              <a:srgbClr val="3981A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buNone/>
                <a:tabLst/>
              </a:pPr>
              <a:r>
                <a:rPr kumimoji="0" lang="en-GB" sz="20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ヒラギノ角ゴ Pro W3" charset="0"/>
                  <a:cs typeface="Arial Unicode MS" charset="0"/>
                </a:rPr>
                <a:t>Autumn/winter: Raising awareness </a:t>
              </a:r>
              <a:br>
                <a:rPr kumimoji="0" lang="en-GB" sz="20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ヒラギノ角ゴ Pro W3" charset="0"/>
                  <a:cs typeface="Arial Unicode MS" charset="0"/>
                </a:rPr>
              </a:br>
              <a:r>
                <a:rPr kumimoji="0" lang="en-GB" sz="160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ヒラギノ角ゴ Pro W3" charset="0"/>
                  <a:cs typeface="Arial Unicode MS" charset="0"/>
                </a:rPr>
                <a:t>what, where, why, how</a:t>
              </a:r>
              <a:endParaRPr kumimoji="0" lang="en-GB" sz="20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 W3" charset="0"/>
                <a:cs typeface="Arial Unicode MS" charset="0"/>
              </a:endParaRPr>
            </a:p>
          </p:txBody>
        </p:sp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05073782-42E1-4AFB-A14E-DFC314B5AA5B}"/>
                </a:ext>
              </a:extLst>
            </p:cNvPr>
            <p:cNvSpPr/>
            <p:nvPr/>
          </p:nvSpPr>
          <p:spPr bwMode="auto">
            <a:xfrm>
              <a:off x="1418455" y="3614243"/>
              <a:ext cx="5918658" cy="1330502"/>
            </a:xfrm>
            <a:prstGeom prst="rightArrow">
              <a:avLst/>
            </a:prstGeom>
            <a:solidFill>
              <a:srgbClr val="3981A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buNone/>
                <a:tabLst/>
              </a:pPr>
              <a:r>
                <a:rPr kumimoji="0" lang="en-GB" sz="20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ヒラギノ角ゴ Pro W3" charset="0"/>
                  <a:cs typeface="Arial Unicode MS" charset="0"/>
                </a:rPr>
                <a:t>Winter/spring: Get ready </a:t>
              </a:r>
              <a:br>
                <a:rPr kumimoji="0" lang="en-GB" sz="16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ヒラギノ角ゴ Pro W3" charset="0"/>
                  <a:cs typeface="Arial Unicode MS" charset="0"/>
                </a:rPr>
              </a:br>
              <a:r>
                <a:rPr kumimoji="0" lang="en-GB" sz="160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ヒラギノ角ゴ Pro W3" charset="0"/>
                  <a:cs typeface="Arial Unicode MS" charset="0"/>
                </a:rPr>
                <a:t>check, financial support, apply for exemptions and support</a:t>
              </a:r>
              <a:endParaRPr kumimoji="0" lang="en-GB" sz="20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 W3" charset="0"/>
                <a:cs typeface="Arial Unicode MS" charset="0"/>
              </a:endParaRPr>
            </a:p>
          </p:txBody>
        </p:sp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F4A7543C-46F9-4BD4-BBDE-86994F9F8401}"/>
                </a:ext>
              </a:extLst>
            </p:cNvPr>
            <p:cNvSpPr/>
            <p:nvPr/>
          </p:nvSpPr>
          <p:spPr bwMode="auto">
            <a:xfrm>
              <a:off x="2771929" y="5074985"/>
              <a:ext cx="4565183" cy="1330502"/>
            </a:xfrm>
            <a:prstGeom prst="rightArrow">
              <a:avLst/>
            </a:prstGeom>
            <a:solidFill>
              <a:srgbClr val="3981A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buNone/>
                <a:tabLst/>
              </a:pPr>
              <a:r>
                <a:rPr lang="en-GB" sz="2000" b="1" dirty="0">
                  <a:solidFill>
                    <a:schemeClr val="bg1"/>
                  </a:solidFill>
                  <a:latin typeface="Arial" charset="0"/>
                  <a:ea typeface="ヒラギノ角ゴ Pro W3" charset="0"/>
                  <a:cs typeface="Arial Unicode MS" charset="0"/>
                </a:rPr>
                <a:t>Spring/summer: </a:t>
              </a:r>
              <a:r>
                <a:rPr kumimoji="0" lang="en-GB" sz="20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ヒラギノ角ゴ Pro W3" charset="0"/>
                  <a:cs typeface="Arial Unicode MS" charset="0"/>
                </a:rPr>
                <a:t>Behaviour change </a:t>
              </a:r>
              <a:br>
                <a:rPr kumimoji="0" lang="en-GB" sz="20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ヒラギノ角ゴ Pro W3" charset="0"/>
                  <a:cs typeface="Arial Unicode MS" charset="0"/>
                </a:rPr>
              </a:br>
              <a:r>
                <a:rPr lang="en-GB" sz="1600" dirty="0">
                  <a:solidFill>
                    <a:schemeClr val="bg1"/>
                  </a:solidFill>
                  <a:latin typeface="Arial" charset="0"/>
                </a:rPr>
                <a:t>travel planning, travel vouchers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AEBABB6C-2238-4C6A-BDAE-D9C89DB9C2BD}"/>
                </a:ext>
              </a:extLst>
            </p:cNvPr>
            <p:cNvSpPr/>
            <p:nvPr/>
          </p:nvSpPr>
          <p:spPr bwMode="auto">
            <a:xfrm>
              <a:off x="8347756" y="3215918"/>
              <a:ext cx="2144146" cy="2127151"/>
            </a:xfrm>
            <a:prstGeom prst="roundRect">
              <a:avLst/>
            </a:prstGeom>
            <a:solidFill>
              <a:srgbClr val="3981A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4800" b="1" dirty="0">
                  <a:solidFill>
                    <a:schemeClr val="bg1"/>
                  </a:solidFill>
                  <a:latin typeface="Arial" charset="0"/>
                  <a:ea typeface="ヒラギノ角ゴ Pro W3" charset="0"/>
                  <a:cs typeface="Arial Unicode MS" charset="0"/>
                </a:rPr>
                <a:t>Zone </a:t>
              </a:r>
              <a:br>
                <a:rPr lang="en-GB" sz="4800" b="1" dirty="0">
                  <a:solidFill>
                    <a:schemeClr val="bg1"/>
                  </a:solidFill>
                  <a:latin typeface="Arial" charset="0"/>
                  <a:ea typeface="ヒラギノ角ゴ Pro W3" charset="0"/>
                  <a:cs typeface="Arial Unicode MS" charset="0"/>
                </a:rPr>
              </a:br>
              <a:r>
                <a:rPr lang="en-GB" sz="4800" b="1" dirty="0">
                  <a:solidFill>
                    <a:schemeClr val="bg1"/>
                  </a:solidFill>
                  <a:latin typeface="Arial" charset="0"/>
                  <a:ea typeface="ヒラギノ角ゴ Pro W3" charset="0"/>
                  <a:cs typeface="Arial Unicode MS" charset="0"/>
                </a:rPr>
                <a:t>launch</a:t>
              </a:r>
              <a:endParaRPr kumimoji="0" lang="en-GB" sz="2400" b="0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ヒラギノ角ゴ Pro W3" charset="0"/>
                <a:cs typeface="Arial Unicode MS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70FC0DFF-4BC6-48A6-BD64-E4B43BD09BFA}"/>
              </a:ext>
            </a:extLst>
          </p:cNvPr>
          <p:cNvSpPr txBox="1"/>
          <p:nvPr/>
        </p:nvSpPr>
        <p:spPr>
          <a:xfrm>
            <a:off x="3885155" y="353647"/>
            <a:ext cx="4421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3981AB"/>
                </a:solidFill>
                <a:latin typeface="Rockwell" panose="02060603020205020403" pitchFamily="18" charset="77"/>
              </a:rPr>
              <a:t>Engagement</a:t>
            </a:r>
          </a:p>
        </p:txBody>
      </p:sp>
    </p:spTree>
    <p:extLst>
      <p:ext uri="{BB962C8B-B14F-4D97-AF65-F5344CB8AC3E}">
        <p14:creationId xmlns:p14="http://schemas.microsoft.com/office/powerpoint/2010/main" val="1982272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4120A-1CF6-4E4A-8A9A-BCD9F610B0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C2748E-E789-044F-8BB3-67B5DE4DE8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50DC6B-98D8-784D-8622-1DB1EA6FEA2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673"/>
            <a:ext cx="12191999" cy="68546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171653-FF5A-B14C-A6E9-1A79D6D38E73}"/>
              </a:ext>
            </a:extLst>
          </p:cNvPr>
          <p:cNvSpPr txBox="1"/>
          <p:nvPr/>
        </p:nvSpPr>
        <p:spPr>
          <a:xfrm>
            <a:off x="0" y="155429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3981AB"/>
                </a:solidFill>
                <a:latin typeface="Rockwell" panose="02060603020205020403" pitchFamily="18" charset="77"/>
              </a:rPr>
              <a:t>Your next steps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C4EDF378-F32F-485E-B164-FF73325B1002}"/>
              </a:ext>
            </a:extLst>
          </p:cNvPr>
          <p:cNvSpPr txBox="1">
            <a:spLocks noChangeArrowheads="1"/>
          </p:cNvSpPr>
          <p:nvPr/>
        </p:nvSpPr>
        <p:spPr>
          <a:xfrm>
            <a:off x="371474" y="1257300"/>
            <a:ext cx="5292639" cy="5222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Government Vehicle Compliance Checker</a:t>
            </a:r>
            <a:endParaRPr lang="en-GB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Check your fleet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Encourage staff to check their vehicles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1600" dirty="0"/>
          </a:p>
          <a:p>
            <a:pPr marL="144462" algn="l">
              <a:defRPr/>
            </a:pPr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73EB23-C363-440C-80B5-D56C3380D0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7889" y="1256885"/>
            <a:ext cx="4810388" cy="374049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86180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4120A-1CF6-4E4A-8A9A-BCD9F610B0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C2748E-E789-044F-8BB3-67B5DE4DE8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50DC6B-98D8-784D-8622-1DB1EA6FEA2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673"/>
            <a:ext cx="12191999" cy="68546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171653-FF5A-B14C-A6E9-1A79D6D38E73}"/>
              </a:ext>
            </a:extLst>
          </p:cNvPr>
          <p:cNvSpPr txBox="1"/>
          <p:nvPr/>
        </p:nvSpPr>
        <p:spPr>
          <a:xfrm>
            <a:off x="0" y="155429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3981AB"/>
                </a:solidFill>
                <a:latin typeface="Rockwell" panose="02060603020205020403" pitchFamily="18" charset="77"/>
              </a:rPr>
              <a:t>Your next steps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C4EDF378-F32F-485E-B164-FF73325B1002}"/>
              </a:ext>
            </a:extLst>
          </p:cNvPr>
          <p:cNvSpPr txBox="1">
            <a:spLocks noChangeArrowheads="1"/>
          </p:cNvSpPr>
          <p:nvPr/>
        </p:nvSpPr>
        <p:spPr>
          <a:xfrm>
            <a:off x="371475" y="1440493"/>
            <a:ext cx="11087100" cy="5039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600" b="1" dirty="0">
                <a:solidFill>
                  <a:srgbClr val="3981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 your interest for financial support</a:t>
            </a:r>
          </a:p>
          <a:p>
            <a:pPr algn="l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30212" indent="-285750" algn="l">
              <a:buFont typeface="Arial" panose="020B0604020202020204" pitchFamily="34" charset="0"/>
              <a:buChar char="•"/>
              <a:defRPr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Use the form at 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bristol.gov.uk/caz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0212" indent="-285750" algn="l">
              <a:buFont typeface="Arial" panose="020B0604020202020204" pitchFamily="34" charset="0"/>
              <a:buChar char="•"/>
              <a:defRPr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Input your fleet vehicles </a:t>
            </a:r>
          </a:p>
          <a:p>
            <a:pPr marL="430212" indent="-285750" algn="l">
              <a:buFont typeface="Arial" panose="020B0604020202020204" pitchFamily="34" charset="0"/>
              <a:buChar char="•"/>
              <a:defRPr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Share with staff and suppliers</a:t>
            </a:r>
          </a:p>
          <a:p>
            <a:endParaRPr lang="en-GB" sz="2000" dirty="0"/>
          </a:p>
          <a:p>
            <a:endParaRPr lang="en-GB" sz="1600" dirty="0"/>
          </a:p>
          <a:p>
            <a:pPr marL="144462" algn="l">
              <a:defRPr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35285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4120A-1CF6-4E4A-8A9A-BCD9F610B0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C2748E-E789-044F-8BB3-67B5DE4DE8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50DC6B-98D8-784D-8622-1DB1EA6FEA2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673"/>
            <a:ext cx="12191999" cy="68546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171653-FF5A-B14C-A6E9-1A79D6D38E73}"/>
              </a:ext>
            </a:extLst>
          </p:cNvPr>
          <p:cNvSpPr txBox="1"/>
          <p:nvPr/>
        </p:nvSpPr>
        <p:spPr>
          <a:xfrm>
            <a:off x="0" y="155429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3981AB"/>
                </a:solidFill>
                <a:latin typeface="Rockwell" panose="02060603020205020403" pitchFamily="18" charset="77"/>
              </a:rPr>
              <a:t>Your next steps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C4EDF378-F32F-485E-B164-FF73325B1002}"/>
              </a:ext>
            </a:extLst>
          </p:cNvPr>
          <p:cNvSpPr txBox="1">
            <a:spLocks noChangeArrowheads="1"/>
          </p:cNvSpPr>
          <p:nvPr/>
        </p:nvSpPr>
        <p:spPr>
          <a:xfrm>
            <a:off x="371475" y="1161594"/>
            <a:ext cx="11087100" cy="5318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600" b="1" dirty="0">
                <a:solidFill>
                  <a:srgbClr val="3981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can you do now?</a:t>
            </a:r>
          </a:p>
          <a:p>
            <a:pPr algn="l"/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0212" indent="-285750" algn="l">
              <a:buFont typeface="Arial" panose="020B0604020202020204" pitchFamily="34" charset="0"/>
              <a:buChar char="•"/>
              <a:defRPr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Introduce salary sacrifice car and cycle schemes</a:t>
            </a:r>
          </a:p>
          <a:p>
            <a:pPr marL="430212" indent="-285750" algn="l">
              <a:buFont typeface="Arial" panose="020B0604020202020204" pitchFamily="34" charset="0"/>
              <a:buChar char="•"/>
              <a:defRPr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Micro-consolidation for deliveries </a:t>
            </a:r>
          </a:p>
          <a:p>
            <a:pPr marL="430212" indent="-285750" algn="l">
              <a:buFont typeface="Arial" panose="020B0604020202020204" pitchFamily="34" charset="0"/>
              <a:buChar char="•"/>
              <a:defRPr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Review internal travel policies </a:t>
            </a:r>
          </a:p>
          <a:p>
            <a:pPr marL="430212" indent="-285750" algn="l">
              <a:buFont typeface="Arial" panose="020B0604020202020204" pitchFamily="34" charset="0"/>
              <a:buChar char="•"/>
              <a:defRPr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Use the existing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TravelWest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 offers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0212" indent="-285750" algn="l">
              <a:buFont typeface="Arial" panose="020B0604020202020204" pitchFamily="34" charset="0"/>
              <a:buChar char="•"/>
              <a:defRPr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/>
          </a:p>
          <a:p>
            <a:endParaRPr lang="en-GB" sz="2000" dirty="0"/>
          </a:p>
          <a:p>
            <a:endParaRPr lang="en-GB" sz="1600" dirty="0"/>
          </a:p>
          <a:p>
            <a:pPr marL="144462" algn="l">
              <a:defRPr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17530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4120A-1CF6-4E4A-8A9A-BCD9F610B0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C2748E-E789-044F-8BB3-67B5DE4DE8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50DC6B-98D8-784D-8622-1DB1EA6FEA2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673"/>
            <a:ext cx="12191999" cy="68546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171653-FF5A-B14C-A6E9-1A79D6D38E73}"/>
              </a:ext>
            </a:extLst>
          </p:cNvPr>
          <p:cNvSpPr txBox="1"/>
          <p:nvPr/>
        </p:nvSpPr>
        <p:spPr>
          <a:xfrm>
            <a:off x="3885155" y="353647"/>
            <a:ext cx="4421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3981AB"/>
                </a:solidFill>
                <a:latin typeface="Rockwell" panose="02060603020205020403" pitchFamily="18" charset="77"/>
              </a:rPr>
              <a:t>Background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63F8CE-273E-8745-885B-E60ED7A00FC3}"/>
              </a:ext>
            </a:extLst>
          </p:cNvPr>
          <p:cNvSpPr txBox="1"/>
          <p:nvPr/>
        </p:nvSpPr>
        <p:spPr>
          <a:xfrm>
            <a:off x="4200430" y="1632440"/>
            <a:ext cx="7229570" cy="353943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GB" sz="2800" b="1" dirty="0">
                <a:solidFill>
                  <a:srgbClr val="3981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 requirement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to meet nitrogen dioxide limits as soon as possible</a:t>
            </a:r>
          </a:p>
          <a:p>
            <a:pPr>
              <a:spcAft>
                <a:spcPts val="18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Public health measure</a:t>
            </a:r>
          </a:p>
          <a:p>
            <a:pPr>
              <a:spcAft>
                <a:spcPts val="1800"/>
              </a:spcAft>
            </a:pPr>
            <a:r>
              <a:rPr lang="en-GB" sz="2800" b="1" dirty="0">
                <a:solidFill>
                  <a:srgbClr val="3981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71%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of vehicles already clean enough</a:t>
            </a:r>
          </a:p>
          <a:p>
            <a:pPr>
              <a:spcAft>
                <a:spcPts val="18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Rising to over </a:t>
            </a:r>
            <a:r>
              <a:rPr lang="en-GB" sz="2800" b="1" dirty="0">
                <a:solidFill>
                  <a:srgbClr val="3981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80%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before introduction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928">
              <a:spcAft>
                <a:spcPts val="1300"/>
              </a:spcAft>
              <a:defRPr/>
            </a:pPr>
            <a:endParaRPr lang="en-US" sz="2400" dirty="0">
              <a:latin typeface="Rockwell" panose="02060603020205020403" pitchFamily="18" charset="77"/>
            </a:endParaRPr>
          </a:p>
        </p:txBody>
      </p:sp>
      <p:pic>
        <p:nvPicPr>
          <p:cNvPr id="8" name="Picture 2" descr="Clean Air Zone road signs 2020 - Birmingham Live">
            <a:extLst>
              <a:ext uri="{FF2B5EF4-FFF2-40B4-BE49-F238E27FC236}">
                <a16:creationId xmlns:a16="http://schemas.microsoft.com/office/drawing/2014/main" id="{F12C92FB-E253-4527-83F1-F0E82CD22E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7386" y="1372393"/>
            <a:ext cx="2720271" cy="376713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918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50FF4FFD-FA35-428E-89D7-CB65E71F74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972" y="224262"/>
            <a:ext cx="9286056" cy="640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1659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8AA8072-4B26-42F4-A75E-EED08F8D8156}"/>
              </a:ext>
            </a:extLst>
          </p:cNvPr>
          <p:cNvGrpSpPr/>
          <p:nvPr/>
        </p:nvGrpSpPr>
        <p:grpSpPr>
          <a:xfrm>
            <a:off x="2499602" y="93428"/>
            <a:ext cx="7192796" cy="6671143"/>
            <a:chOff x="1727684" y="1056050"/>
            <a:chExt cx="5868652" cy="5443032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7795A339-BA77-47E7-B368-FD903D871F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7684" y="1056050"/>
              <a:ext cx="5868652" cy="5443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Multiply 3">
              <a:extLst>
                <a:ext uri="{FF2B5EF4-FFF2-40B4-BE49-F238E27FC236}">
                  <a16:creationId xmlns:a16="http://schemas.microsoft.com/office/drawing/2014/main" id="{B3F980A1-E173-4632-8B02-D3D27029E552}"/>
                </a:ext>
              </a:extLst>
            </p:cNvPr>
            <p:cNvSpPr/>
            <p:nvPr/>
          </p:nvSpPr>
          <p:spPr bwMode="auto">
            <a:xfrm>
              <a:off x="6444208" y="1592796"/>
              <a:ext cx="576064" cy="504056"/>
            </a:xfrm>
            <a:prstGeom prst="mathMultiply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effectLst/>
                <a:latin typeface="Arial" charset="0"/>
                <a:ea typeface="ヒラギノ角ゴ Pro W3" charset="0"/>
                <a:cs typeface="Arial Unicode MS" charset="0"/>
              </a:endParaRPr>
            </a:p>
          </p:txBody>
        </p:sp>
        <p:sp>
          <p:nvSpPr>
            <p:cNvPr id="8" name="Multiply 5">
              <a:extLst>
                <a:ext uri="{FF2B5EF4-FFF2-40B4-BE49-F238E27FC236}">
                  <a16:creationId xmlns:a16="http://schemas.microsoft.com/office/drawing/2014/main" id="{EEAB7DB6-950F-4066-B432-038E765258A4}"/>
                </a:ext>
              </a:extLst>
            </p:cNvPr>
            <p:cNvSpPr/>
            <p:nvPr/>
          </p:nvSpPr>
          <p:spPr bwMode="auto">
            <a:xfrm>
              <a:off x="6450253" y="2636912"/>
              <a:ext cx="576064" cy="504056"/>
            </a:xfrm>
            <a:prstGeom prst="mathMultiply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effectLst/>
                <a:latin typeface="Arial" charset="0"/>
                <a:ea typeface="ヒラギノ角ゴ Pro W3" charset="0"/>
                <a:cs typeface="Arial Unicode MS" charset="0"/>
              </a:endParaRPr>
            </a:p>
          </p:txBody>
        </p:sp>
        <p:sp>
          <p:nvSpPr>
            <p:cNvPr id="9" name="Multiply 6">
              <a:extLst>
                <a:ext uri="{FF2B5EF4-FFF2-40B4-BE49-F238E27FC236}">
                  <a16:creationId xmlns:a16="http://schemas.microsoft.com/office/drawing/2014/main" id="{12A5BFEA-B2ED-487D-8D91-0F9352F7D1A6}"/>
                </a:ext>
              </a:extLst>
            </p:cNvPr>
            <p:cNvSpPr/>
            <p:nvPr/>
          </p:nvSpPr>
          <p:spPr bwMode="auto">
            <a:xfrm>
              <a:off x="6450253" y="3861048"/>
              <a:ext cx="576064" cy="504056"/>
            </a:xfrm>
            <a:prstGeom prst="mathMultiply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effectLst/>
                <a:latin typeface="Arial" charset="0"/>
                <a:ea typeface="ヒラギノ角ゴ Pro W3" charset="0"/>
                <a:cs typeface="Arial Unicode MS" charset="0"/>
              </a:endParaRPr>
            </a:p>
          </p:txBody>
        </p:sp>
        <p:sp>
          <p:nvSpPr>
            <p:cNvPr id="10" name="Multiply 7">
              <a:extLst>
                <a:ext uri="{FF2B5EF4-FFF2-40B4-BE49-F238E27FC236}">
                  <a16:creationId xmlns:a16="http://schemas.microsoft.com/office/drawing/2014/main" id="{8031EC1C-6DE5-418E-A9B4-33263E7F963F}"/>
                </a:ext>
              </a:extLst>
            </p:cNvPr>
            <p:cNvSpPr/>
            <p:nvPr/>
          </p:nvSpPr>
          <p:spPr bwMode="auto">
            <a:xfrm>
              <a:off x="3275856" y="1624083"/>
              <a:ext cx="576064" cy="504056"/>
            </a:xfrm>
            <a:prstGeom prst="mathMultiply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effectLst/>
                <a:latin typeface="Arial" charset="0"/>
                <a:ea typeface="ヒラギノ角ゴ Pro W3" charset="0"/>
                <a:cs typeface="Arial Unicode M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0765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4120A-1CF6-4E4A-8A9A-BCD9F610B0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C2748E-E789-044F-8BB3-67B5DE4DE8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50DC6B-98D8-784D-8622-1DB1EA6FEA2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673"/>
            <a:ext cx="12191999" cy="68546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171653-FF5A-B14C-A6E9-1A79D6D38E73}"/>
              </a:ext>
            </a:extLst>
          </p:cNvPr>
          <p:cNvSpPr txBox="1"/>
          <p:nvPr/>
        </p:nvSpPr>
        <p:spPr>
          <a:xfrm>
            <a:off x="3885155" y="353647"/>
            <a:ext cx="4421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3981AB"/>
                </a:solidFill>
                <a:latin typeface="Rockwell" panose="02060603020205020403" pitchFamily="18" charset="77"/>
              </a:rPr>
              <a:t>Timescales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63F8CE-273E-8745-885B-E60ED7A00FC3}"/>
              </a:ext>
            </a:extLst>
          </p:cNvPr>
          <p:cNvSpPr txBox="1"/>
          <p:nvPr/>
        </p:nvSpPr>
        <p:spPr>
          <a:xfrm>
            <a:off x="838826" y="1699919"/>
            <a:ext cx="10697228" cy="313932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GB" sz="2800" dirty="0">
                <a:solidFill>
                  <a:srgbClr val="3981AB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November 2021 onwards</a:t>
            </a:r>
            <a:b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Register interest for finance support </a:t>
            </a:r>
          </a:p>
          <a:p>
            <a:pPr>
              <a:spcAft>
                <a:spcPts val="1800"/>
              </a:spcAft>
            </a:pPr>
            <a:r>
              <a:rPr lang="en-GB" sz="2800" dirty="0">
                <a:solidFill>
                  <a:srgbClr val="3981AB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January 2021 </a:t>
            </a:r>
            <a:b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Begin issuing finance support and travel vouchers </a:t>
            </a:r>
          </a:p>
          <a:p>
            <a:pPr>
              <a:spcAft>
                <a:spcPts val="1800"/>
              </a:spcAft>
            </a:pPr>
            <a:r>
              <a:rPr lang="en-GB" sz="2800" dirty="0">
                <a:solidFill>
                  <a:srgbClr val="3981AB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Summer 2022 </a:t>
            </a:r>
            <a:b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Zone starts operating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107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4120A-1CF6-4E4A-8A9A-BCD9F610B0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C2748E-E789-044F-8BB3-67B5DE4DE8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50DC6B-98D8-784D-8622-1DB1EA6FEA2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673"/>
            <a:ext cx="12191999" cy="68546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171653-FF5A-B14C-A6E9-1A79D6D38E73}"/>
              </a:ext>
            </a:extLst>
          </p:cNvPr>
          <p:cNvSpPr txBox="1"/>
          <p:nvPr/>
        </p:nvSpPr>
        <p:spPr>
          <a:xfrm>
            <a:off x="3885155" y="353647"/>
            <a:ext cx="4421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3981AB"/>
                </a:solidFill>
                <a:latin typeface="Rockwell" panose="02060603020205020403" pitchFamily="18" charset="77"/>
              </a:rPr>
              <a:t>Support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C4EDF378-F32F-485E-B164-FF73325B1002}"/>
              </a:ext>
            </a:extLst>
          </p:cNvPr>
          <p:cNvSpPr txBox="1">
            <a:spLocks noChangeArrowheads="1"/>
          </p:cNvSpPr>
          <p:nvPr/>
        </p:nvSpPr>
        <p:spPr>
          <a:xfrm>
            <a:off x="539750" y="1475581"/>
            <a:ext cx="11113770" cy="5004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462" algn="l">
              <a:spcAft>
                <a:spcPts val="600"/>
              </a:spcAft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Bid for support increased by £10m to </a:t>
            </a:r>
            <a:r>
              <a:rPr lang="en-GB" b="1" dirty="0">
                <a:solidFill>
                  <a:srgbClr val="3981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£46m</a:t>
            </a:r>
          </a:p>
          <a:p>
            <a:pPr marL="144462" algn="l">
              <a:spcAft>
                <a:spcPts val="600"/>
              </a:spcAft>
              <a:defRPr/>
            </a:pPr>
            <a:r>
              <a:rPr lang="en-GB" b="1" dirty="0">
                <a:solidFill>
                  <a:srgbClr val="3981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£1.8m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for low-income earners, residents and workers in zone</a:t>
            </a:r>
          </a:p>
          <a:p>
            <a:pPr marL="144462" algn="l">
              <a:spcAft>
                <a:spcPts val="600"/>
              </a:spcAft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Low-income threshold </a:t>
            </a:r>
            <a:r>
              <a:rPr lang="en-GB" b="1" dirty="0">
                <a:solidFill>
                  <a:srgbClr val="3981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to £26,000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and rising to £27,000</a:t>
            </a:r>
          </a:p>
          <a:p>
            <a:pPr marL="144462" algn="l">
              <a:spcAft>
                <a:spcPts val="600"/>
              </a:spcAft>
              <a:defRPr/>
            </a:pPr>
            <a:r>
              <a:rPr lang="en-GB" b="1" dirty="0">
                <a:solidFill>
                  <a:srgbClr val="3981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£32m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help businesses upgrade to cleaner vehicles</a:t>
            </a:r>
          </a:p>
          <a:p>
            <a:pPr marL="144462" algn="l">
              <a:spcAft>
                <a:spcPts val="600"/>
              </a:spcAft>
              <a:defRPr/>
            </a:pPr>
            <a:r>
              <a:rPr lang="en-GB" b="1" dirty="0">
                <a:solidFill>
                  <a:srgbClr val="3981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£2.1m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for bus and coach companies</a:t>
            </a:r>
          </a:p>
          <a:p>
            <a:pPr marL="144462" algn="l">
              <a:spcAft>
                <a:spcPts val="600"/>
              </a:spcAft>
              <a:defRPr/>
            </a:pPr>
            <a:r>
              <a:rPr lang="en-GB" b="1" dirty="0">
                <a:solidFill>
                  <a:srgbClr val="3981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£2m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for Freight Consolidation</a:t>
            </a:r>
          </a:p>
          <a:p>
            <a:pPr marL="144462" algn="l">
              <a:spcAft>
                <a:spcPts val="600"/>
              </a:spcAft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Extensive support to help people switch to </a:t>
            </a:r>
            <a:r>
              <a:rPr lang="en-GB" b="1" dirty="0">
                <a:solidFill>
                  <a:srgbClr val="3981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cleaner ways of travelling</a:t>
            </a:r>
            <a:endParaRPr lang="en-US" sz="2000" b="1" dirty="0">
              <a:solidFill>
                <a:srgbClr val="3981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939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0C2748E-E789-044F-8BB3-67B5DE4DE8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171653-FF5A-B14C-A6E9-1A79D6D38E73}"/>
              </a:ext>
            </a:extLst>
          </p:cNvPr>
          <p:cNvSpPr txBox="1"/>
          <p:nvPr/>
        </p:nvSpPr>
        <p:spPr>
          <a:xfrm>
            <a:off x="2168768" y="178135"/>
            <a:ext cx="74324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3981AB"/>
                </a:solidFill>
                <a:latin typeface="Rockwell" panose="02060603020205020403" pitchFamily="18" charset="77"/>
              </a:rPr>
              <a:t>Support – per vehicle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14786E-C1A8-4D97-9D31-3BF33C0174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75" y="2759059"/>
            <a:ext cx="10552797" cy="33417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676D4A-57E5-4565-8E83-935A2B771E25}"/>
              </a:ext>
            </a:extLst>
          </p:cNvPr>
          <p:cNvSpPr txBox="1"/>
          <p:nvPr/>
        </p:nvSpPr>
        <p:spPr>
          <a:xfrm>
            <a:off x="465562" y="1697973"/>
            <a:ext cx="1083884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462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defRPr/>
            </a:pPr>
            <a:r>
              <a:rPr lang="en-GB" sz="2400" b="1" dirty="0">
                <a:solidFill>
                  <a:srgbClr val="3981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Priority groups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Low income residents and workers within the zone, SMEs, charities operating within the zone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B4AE61-457A-41E7-957E-AF20B8BC5329}"/>
              </a:ext>
            </a:extLst>
          </p:cNvPr>
          <p:cNvSpPr txBox="1"/>
          <p:nvPr/>
        </p:nvSpPr>
        <p:spPr>
          <a:xfrm>
            <a:off x="6477000" y="3363913"/>
            <a:ext cx="1219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dirty="0"/>
              <a:t>£4,000</a:t>
            </a:r>
          </a:p>
        </p:txBody>
      </p:sp>
    </p:spTree>
    <p:extLst>
      <p:ext uri="{BB962C8B-B14F-4D97-AF65-F5344CB8AC3E}">
        <p14:creationId xmlns:p14="http://schemas.microsoft.com/office/powerpoint/2010/main" val="2049545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4120A-1CF6-4E4A-8A9A-BCD9F610B0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C2748E-E789-044F-8BB3-67B5DE4DE8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50DC6B-98D8-784D-8622-1DB1EA6FEA2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673"/>
            <a:ext cx="12191999" cy="68546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171653-FF5A-B14C-A6E9-1A79D6D38E73}"/>
              </a:ext>
            </a:extLst>
          </p:cNvPr>
          <p:cNvSpPr txBox="1"/>
          <p:nvPr/>
        </p:nvSpPr>
        <p:spPr>
          <a:xfrm>
            <a:off x="0" y="353647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3981AB"/>
                </a:solidFill>
                <a:latin typeface="Rockwell" panose="02060603020205020403" pitchFamily="18" charset="77"/>
              </a:rPr>
              <a:t>Exemptions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C4EDF378-F32F-485E-B164-FF73325B1002}"/>
              </a:ext>
            </a:extLst>
          </p:cNvPr>
          <p:cNvSpPr txBox="1">
            <a:spLocks noChangeArrowheads="1"/>
          </p:cNvSpPr>
          <p:nvPr/>
        </p:nvSpPr>
        <p:spPr>
          <a:xfrm>
            <a:off x="539750" y="1475581"/>
            <a:ext cx="11113770" cy="5004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462" algn="l"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Give people time to upgrade vehicles, access support and switch to cleaner ways of travelling.</a:t>
            </a:r>
          </a:p>
          <a:p>
            <a:pPr marL="144462" algn="l">
              <a:defRPr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0212" indent="-285750" algn="l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Residents and businesses in zone or working in zone</a:t>
            </a:r>
          </a:p>
          <a:p>
            <a:pPr marL="430212" indent="-285750" algn="l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Low-income earners</a:t>
            </a:r>
          </a:p>
          <a:p>
            <a:pPr marL="430212" indent="-285750" algn="l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Patients and long-term visitors to BRI hospitals</a:t>
            </a:r>
          </a:p>
          <a:p>
            <a:pPr marL="430212" indent="-285750" algn="l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Specialist vehicles</a:t>
            </a:r>
          </a:p>
          <a:p>
            <a:pPr marL="430212" indent="-285750" algn="l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Community transport vehicles</a:t>
            </a:r>
          </a:p>
          <a:p>
            <a:pPr marL="430212" indent="-285750" algn="l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Blue badge holders</a:t>
            </a:r>
          </a:p>
          <a:p>
            <a:pPr marL="430212" indent="-285750" algn="l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Disabled tax class vehicles</a:t>
            </a:r>
          </a:p>
          <a:p>
            <a:pPr marL="144462" algn="l">
              <a:defRPr/>
            </a:pPr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D05A76-A1D8-4C6F-BA85-6794E94BAF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3583" y="2392337"/>
            <a:ext cx="4186115" cy="299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13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4120A-1CF6-4E4A-8A9A-BCD9F610B0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C2748E-E789-044F-8BB3-67B5DE4DE8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50DC6B-98D8-784D-8622-1DB1EA6FEA2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673"/>
            <a:ext cx="12191999" cy="68546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171653-FF5A-B14C-A6E9-1A79D6D38E73}"/>
              </a:ext>
            </a:extLst>
          </p:cNvPr>
          <p:cNvSpPr txBox="1"/>
          <p:nvPr/>
        </p:nvSpPr>
        <p:spPr>
          <a:xfrm>
            <a:off x="0" y="353647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3981AB"/>
                </a:solidFill>
                <a:latin typeface="Rockwell" panose="02060603020205020403" pitchFamily="18" charset="77"/>
              </a:rPr>
              <a:t>Communication and engagement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C4EDF378-F32F-485E-B164-FF73325B1002}"/>
              </a:ext>
            </a:extLst>
          </p:cNvPr>
          <p:cNvSpPr txBox="1">
            <a:spLocks noChangeArrowheads="1"/>
          </p:cNvSpPr>
          <p:nvPr/>
        </p:nvSpPr>
        <p:spPr>
          <a:xfrm>
            <a:off x="539750" y="1891804"/>
            <a:ext cx="11113770" cy="4588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462" algn="l">
              <a:spcAft>
                <a:spcPts val="600"/>
              </a:spcAft>
              <a:defRPr/>
            </a:pPr>
            <a:r>
              <a:rPr lang="en-GB" sz="3600" b="1" dirty="0">
                <a:solidFill>
                  <a:srgbClr val="3981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City-wide and regional 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campaign/promotions</a:t>
            </a:r>
          </a:p>
          <a:p>
            <a:pPr marL="144462" algn="l">
              <a:spcAft>
                <a:spcPts val="600"/>
              </a:spcAft>
              <a:defRPr/>
            </a:pPr>
            <a:r>
              <a:rPr lang="en-GB" sz="3600" b="1" dirty="0">
                <a:solidFill>
                  <a:srgbClr val="3981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Dedicated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call centre and travel advisors</a:t>
            </a:r>
          </a:p>
          <a:p>
            <a:pPr marL="144462" algn="l">
              <a:spcAft>
                <a:spcPts val="600"/>
              </a:spcAft>
              <a:defRPr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Business and community </a:t>
            </a:r>
            <a:r>
              <a:rPr lang="en-GB" sz="3600" b="1" dirty="0">
                <a:solidFill>
                  <a:srgbClr val="3981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toolkits</a:t>
            </a:r>
          </a:p>
          <a:p>
            <a:pPr marL="144462" algn="l">
              <a:spcAft>
                <a:spcPts val="600"/>
              </a:spcAft>
              <a:defRPr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Engagement support </a:t>
            </a:r>
            <a:r>
              <a:rPr lang="en-GB" sz="3600" b="1" dirty="0">
                <a:solidFill>
                  <a:srgbClr val="3981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tailored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to your needs</a:t>
            </a:r>
          </a:p>
          <a:p>
            <a:pPr marL="144462" algn="l">
              <a:defRPr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1600" dirty="0"/>
          </a:p>
          <a:p>
            <a:pPr marL="144462" algn="l">
              <a:defRPr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11660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Z Presentation" id="{CB92980C-DB58-474C-B9BC-74D1D738D031}" vid="{ECD3108E-A4F5-1446-9D21-E5FBD1EDC65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D471798F0E02498F6BD3417E8A9052" ma:contentTypeVersion="12" ma:contentTypeDescription="Create a new document." ma:contentTypeScope="" ma:versionID="32ca85fcfda879755be281f113d93260">
  <xsd:schema xmlns:xsd="http://www.w3.org/2001/XMLSchema" xmlns:xs="http://www.w3.org/2001/XMLSchema" xmlns:p="http://schemas.microsoft.com/office/2006/metadata/properties" xmlns:ns2="9d69b7b3-b27e-441a-8040-31cf0f581d08" xmlns:ns3="d189baa1-247b-4b74-b196-25d690a30ea7" targetNamespace="http://schemas.microsoft.com/office/2006/metadata/properties" ma:root="true" ma:fieldsID="a4fc96f29b34f6bbc92d88e095b7d479" ns2:_="" ns3:_="">
    <xsd:import namespace="9d69b7b3-b27e-441a-8040-31cf0f581d08"/>
    <xsd:import namespace="d189baa1-247b-4b74-b196-25d690a30e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69b7b3-b27e-441a-8040-31cf0f581d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89baa1-247b-4b74-b196-25d690a30ea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D3AE24-F28D-49AE-AA82-87B9D5640D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084310-459E-477B-B5B1-49F66BF7396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C279FC3-3791-4A59-9475-AE67CD2C17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69b7b3-b27e-441a-8040-31cf0f581d08"/>
    <ds:schemaRef ds:uri="d189baa1-247b-4b74-b196-25d690a30e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939</TotalTime>
  <Words>351</Words>
  <Application>Microsoft Office PowerPoint</Application>
  <PresentationFormat>Widescreen</PresentationFormat>
  <Paragraphs>81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Rockwell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 Gilardoni</dc:creator>
  <cp:lastModifiedBy>James Morvan</cp:lastModifiedBy>
  <cp:revision>28</cp:revision>
  <dcterms:created xsi:type="dcterms:W3CDTF">2021-07-13T07:47:00Z</dcterms:created>
  <dcterms:modified xsi:type="dcterms:W3CDTF">2021-12-08T11:17:37Z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0x01010054D471798F0E02498F6BD3417E8A9052</vt:lpwstr>
  </property>
</Properties>
</file>